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65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1103" autoAdjust="0"/>
  </p:normalViewPr>
  <p:slideViewPr>
    <p:cSldViewPr>
      <p:cViewPr varScale="1">
        <p:scale>
          <a:sx n="63" d="100"/>
          <a:sy n="63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pic>
        <p:nvPicPr>
          <p:cNvPr id="38" name="Picture 4" descr="my m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2667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7451725" y="6308725"/>
            <a:ext cx="14398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1200"/>
              <a:t>© Vera Castleman</a:t>
            </a:r>
            <a:endParaRPr lang="en-US" sz="12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4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1425-8F12-4D75-9283-3C8A56E1B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11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60FA-373A-4938-8788-F5832D625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00C9D-AA6A-4C66-A714-5053E0E4D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3C303-1113-4448-801A-D165E3FE0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4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3A8C9-1423-41D8-9B4F-BE0484D63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78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AB58-54D2-40EA-95E7-D97936685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28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EC9BB-E4DD-4E65-A0F4-6DBCABC36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1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2466C-036A-4C62-B66C-0F7C3A7A2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66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442A-2237-42DA-9D84-C0A22126B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53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65AD0-0416-45E9-AA7F-25AC2EE9C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4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6F9D5-8AB8-4E0A-9195-58ED38E91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02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FE68B-3D70-4004-B030-EE242AF9E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F88299F-CA52-4CA2-BA9D-DDF7D40C4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/>
            </a:p>
          </p:txBody>
        </p:sp>
      </p:grpSp>
      <p:pic>
        <p:nvPicPr>
          <p:cNvPr id="1033" name="Picture 40" descr="my ma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516563"/>
            <a:ext cx="10604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Word Processing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ZA" altLang="en-US" dirty="0" smtClean="0"/>
              <a:t>Grade 12 CAT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Mail Merge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This was done last year. As long as you work across the </a:t>
            </a:r>
            <a:r>
              <a:rPr lang="en-ZA" dirty="0" smtClean="0"/>
              <a:t>mailings ribbon </a:t>
            </a:r>
            <a:r>
              <a:rPr lang="en-ZA" dirty="0" smtClean="0"/>
              <a:t>there should be no </a:t>
            </a:r>
            <a:r>
              <a:rPr lang="en-ZA" dirty="0" smtClean="0"/>
              <a:t>problem.</a:t>
            </a:r>
            <a:endParaRPr lang="en-Z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4" b="80000"/>
          <a:stretch/>
        </p:blipFill>
        <p:spPr bwMode="auto">
          <a:xfrm>
            <a:off x="154774" y="3212976"/>
            <a:ext cx="866569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18" idx="0"/>
          </p:cNvCxnSpPr>
          <p:nvPr/>
        </p:nvCxnSpPr>
        <p:spPr>
          <a:xfrm flipV="1">
            <a:off x="704910" y="4307951"/>
            <a:ext cx="669414" cy="8564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606107" y="1340768"/>
            <a:ext cx="43204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576048" y="2420888"/>
            <a:ext cx="43204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576048" y="3944496"/>
            <a:ext cx="43204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168" idx="3"/>
          </p:cNvCxnSpPr>
          <p:nvPr/>
        </p:nvCxnSpPr>
        <p:spPr>
          <a:xfrm flipV="1">
            <a:off x="8254207" y="4479993"/>
            <a:ext cx="216024" cy="8690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9" idx="0"/>
          </p:cNvCxnSpPr>
          <p:nvPr/>
        </p:nvCxnSpPr>
        <p:spPr>
          <a:xfrm flipV="1">
            <a:off x="4572000" y="5014849"/>
            <a:ext cx="0" cy="941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6" idx="0"/>
          </p:cNvCxnSpPr>
          <p:nvPr/>
        </p:nvCxnSpPr>
        <p:spPr>
          <a:xfrm flipH="1" flipV="1">
            <a:off x="2830488" y="4387984"/>
            <a:ext cx="387030" cy="4319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9" idx="0"/>
          </p:cNvCxnSpPr>
          <p:nvPr/>
        </p:nvCxnSpPr>
        <p:spPr>
          <a:xfrm flipV="1">
            <a:off x="2068488" y="4307951"/>
            <a:ext cx="0" cy="1510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5400000">
            <a:off x="4332281" y="4165033"/>
            <a:ext cx="479438" cy="1152128"/>
          </a:xfrm>
          <a:prstGeom prst="rightBrace">
            <a:avLst>
              <a:gd name="adj1" fmla="val 8333"/>
              <a:gd name="adj2" fmla="val 487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35496" y="5164381"/>
            <a:ext cx="1338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 smtClean="0"/>
              <a:t>First button</a:t>
            </a:r>
            <a:br>
              <a:rPr lang="en-ZA" dirty="0" smtClean="0"/>
            </a:br>
            <a:r>
              <a:rPr lang="en-ZA" dirty="0" smtClean="0"/>
              <a:t>to activate</a:t>
            </a:r>
            <a:endParaRPr lang="en-ZA" dirty="0"/>
          </a:p>
        </p:txBody>
      </p:sp>
      <p:sp>
        <p:nvSpPr>
          <p:cNvPr id="19" name="TextBox 18"/>
          <p:cNvSpPr txBox="1"/>
          <p:nvPr/>
        </p:nvSpPr>
        <p:spPr>
          <a:xfrm>
            <a:off x="1437546" y="5818038"/>
            <a:ext cx="12618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Find the</a:t>
            </a:r>
            <a:br>
              <a:rPr lang="en-ZA" dirty="0" smtClean="0"/>
            </a:br>
            <a:r>
              <a:rPr lang="en-ZA" dirty="0" smtClean="0"/>
              <a:t>file for </a:t>
            </a:r>
            <a:br>
              <a:rPr lang="en-ZA" dirty="0" smtClean="0"/>
            </a:br>
            <a:r>
              <a:rPr lang="en-ZA" dirty="0" smtClean="0"/>
              <a:t>the names</a:t>
            </a:r>
            <a:endParaRPr lang="en-ZA" dirty="0"/>
          </a:p>
        </p:txBody>
      </p:sp>
      <p:sp>
        <p:nvSpPr>
          <p:cNvPr id="26" name="TextBox 25"/>
          <p:cNvSpPr txBox="1"/>
          <p:nvPr/>
        </p:nvSpPr>
        <p:spPr>
          <a:xfrm>
            <a:off x="2439100" y="4819890"/>
            <a:ext cx="15568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Sort/filter</a:t>
            </a:r>
            <a:br>
              <a:rPr lang="en-ZA" dirty="0" smtClean="0"/>
            </a:br>
            <a:r>
              <a:rPr lang="en-ZA" dirty="0" smtClean="0"/>
              <a:t>the </a:t>
            </a:r>
          </a:p>
          <a:p>
            <a:r>
              <a:rPr lang="en-ZA" dirty="0" smtClean="0"/>
              <a:t>records/fields</a:t>
            </a:r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4082122" y="5956537"/>
            <a:ext cx="9797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What to</a:t>
            </a:r>
            <a:br>
              <a:rPr lang="en-ZA" dirty="0" smtClean="0"/>
            </a:br>
            <a:r>
              <a:rPr lang="en-ZA" dirty="0" smtClean="0"/>
              <a:t>insert</a:t>
            </a:r>
            <a:endParaRPr lang="en-ZA" dirty="0"/>
          </a:p>
        </p:txBody>
      </p:sp>
      <p:sp>
        <p:nvSpPr>
          <p:cNvPr id="7168" name="TextBox 7167"/>
          <p:cNvSpPr txBox="1"/>
          <p:nvPr/>
        </p:nvSpPr>
        <p:spPr>
          <a:xfrm>
            <a:off x="7030795" y="5164381"/>
            <a:ext cx="12234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Final Step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360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32837" y="72008"/>
            <a:ext cx="907566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78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t="218" r="32715" b="24990"/>
          <a:stretch/>
        </p:blipFill>
        <p:spPr bwMode="auto">
          <a:xfrm>
            <a:off x="0" y="-1"/>
            <a:ext cx="8172400" cy="680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34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0" b="15417"/>
          <a:stretch/>
        </p:blipFill>
        <p:spPr bwMode="auto">
          <a:xfrm>
            <a:off x="0" y="-1"/>
            <a:ext cx="8172400" cy="66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6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4" b="28750"/>
          <a:stretch/>
        </p:blipFill>
        <p:spPr bwMode="auto">
          <a:xfrm>
            <a:off x="0" y="20960"/>
            <a:ext cx="7776864" cy="62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5" t="16667" b="8542"/>
          <a:stretch/>
        </p:blipFill>
        <p:spPr bwMode="auto">
          <a:xfrm>
            <a:off x="6553200" y="980728"/>
            <a:ext cx="2133600" cy="547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499992" y="3356992"/>
            <a:ext cx="2376264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71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 bwMode="auto">
          <a:xfrm>
            <a:off x="0" y="27464"/>
            <a:ext cx="9144000" cy="664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774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3125" b="8750"/>
          <a:stretch/>
        </p:blipFill>
        <p:spPr bwMode="auto">
          <a:xfrm>
            <a:off x="323528" y="150832"/>
            <a:ext cx="7879080" cy="64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9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2989" r="2500" b="9302"/>
          <a:stretch/>
        </p:blipFill>
        <p:spPr bwMode="auto">
          <a:xfrm>
            <a:off x="395536" y="116632"/>
            <a:ext cx="7711440" cy="64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5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2443" r="156" b="9334"/>
          <a:stretch/>
        </p:blipFill>
        <p:spPr bwMode="auto">
          <a:xfrm>
            <a:off x="107504" y="215632"/>
            <a:ext cx="7894320" cy="64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52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2709" b="8541"/>
          <a:stretch/>
        </p:blipFill>
        <p:spPr bwMode="auto">
          <a:xfrm>
            <a:off x="179512" y="198120"/>
            <a:ext cx="794004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16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Term 1- Bookmarks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414972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ZA" dirty="0" smtClean="0"/>
              <a:t>To insert a bookmark </a:t>
            </a:r>
            <a:r>
              <a:rPr lang="en-ZA" dirty="0" smtClean="0">
                <a:sym typeface="Wingdings" panose="05000000000000000000" pitchFamily="2" charset="2"/>
              </a:rPr>
              <a:t> select the text that must be bookmarked</a:t>
            </a:r>
            <a:endParaRPr lang="en-ZA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ZA" dirty="0" smtClean="0">
                <a:sym typeface="Wingdings" panose="05000000000000000000" pitchFamily="2" charset="2"/>
              </a:rPr>
              <a:t>Insert ribbon Bookmark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ZA" dirty="0" smtClean="0">
                <a:sym typeface="Wingdings" panose="05000000000000000000" pitchFamily="2" charset="2"/>
              </a:rPr>
              <a:t>Type a name and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ZA" dirty="0" smtClean="0">
                <a:sym typeface="Wingdings" panose="05000000000000000000" pitchFamily="2" charset="2"/>
              </a:rPr>
              <a:t>Press Add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ZA" dirty="0" smtClean="0">
                <a:sym typeface="Wingdings" panose="05000000000000000000" pitchFamily="2" charset="2"/>
              </a:rPr>
              <a:t>To delete press the</a:t>
            </a:r>
            <a:br>
              <a:rPr lang="en-ZA" dirty="0" smtClean="0">
                <a:sym typeface="Wingdings" panose="05000000000000000000" pitchFamily="2" charset="2"/>
              </a:rPr>
            </a:br>
            <a:r>
              <a:rPr lang="en-ZA" dirty="0" smtClean="0">
                <a:sym typeface="Wingdings" panose="05000000000000000000" pitchFamily="2" charset="2"/>
              </a:rPr>
              <a:t>second (Delete) button.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ZA" dirty="0" smtClean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t="5847" r="32107" b="48985"/>
          <a:stretch/>
        </p:blipFill>
        <p:spPr bwMode="auto">
          <a:xfrm>
            <a:off x="5220073" y="2492896"/>
            <a:ext cx="3312368" cy="310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2499" b="8751"/>
          <a:stretch/>
        </p:blipFill>
        <p:spPr bwMode="auto">
          <a:xfrm>
            <a:off x="179512" y="105112"/>
            <a:ext cx="794004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77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333" b="8750"/>
          <a:stretch/>
        </p:blipFill>
        <p:spPr bwMode="auto">
          <a:xfrm>
            <a:off x="103584" y="310088"/>
            <a:ext cx="7924800" cy="643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4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2499" b="8751"/>
          <a:stretch/>
        </p:blipFill>
        <p:spPr bwMode="auto">
          <a:xfrm>
            <a:off x="107504" y="153184"/>
            <a:ext cx="794004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414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2500" b="8333"/>
          <a:stretch/>
        </p:blipFill>
        <p:spPr bwMode="auto">
          <a:xfrm>
            <a:off x="107504" y="182880"/>
            <a:ext cx="7955280" cy="65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217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3125" b="9375"/>
          <a:stretch/>
        </p:blipFill>
        <p:spPr bwMode="auto">
          <a:xfrm>
            <a:off x="179512" y="19824"/>
            <a:ext cx="789432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6392" y="404664"/>
            <a:ext cx="5040560" cy="186204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Done</a:t>
            </a:r>
            <a:endParaRPr lang="en-ZA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85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3124" b="8750"/>
          <a:stretch/>
        </p:blipFill>
        <p:spPr bwMode="auto">
          <a:xfrm>
            <a:off x="0" y="150832"/>
            <a:ext cx="7955280" cy="64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586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3124" b="8750"/>
          <a:stretch/>
        </p:blipFill>
        <p:spPr bwMode="auto">
          <a:xfrm>
            <a:off x="107504" y="228600"/>
            <a:ext cx="7955280" cy="64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00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 find a bookmark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CTRL +G</a:t>
            </a:r>
          </a:p>
          <a:p>
            <a:r>
              <a:rPr lang="en-ZA" dirty="0" smtClean="0"/>
              <a:t>Select bookmark</a:t>
            </a:r>
            <a:br>
              <a:rPr lang="en-ZA" dirty="0" smtClean="0"/>
            </a:br>
            <a:r>
              <a:rPr lang="en-ZA" dirty="0" smtClean="0"/>
              <a:t>4</a:t>
            </a:r>
            <a:r>
              <a:rPr lang="en-ZA" baseline="30000" dirty="0" smtClean="0"/>
              <a:t>th</a:t>
            </a:r>
            <a:r>
              <a:rPr lang="en-ZA" dirty="0" smtClean="0"/>
              <a:t> option</a:t>
            </a:r>
          </a:p>
          <a:p>
            <a:r>
              <a:rPr lang="en-ZA" dirty="0" smtClean="0"/>
              <a:t>The available</a:t>
            </a:r>
            <a:br>
              <a:rPr lang="en-ZA" dirty="0" smtClean="0"/>
            </a:br>
            <a:r>
              <a:rPr lang="en-ZA" dirty="0" smtClean="0"/>
              <a:t>bookmarks will be displayed in the textbox</a:t>
            </a:r>
          </a:p>
          <a:p>
            <a:r>
              <a:rPr lang="en-ZA" dirty="0" smtClean="0"/>
              <a:t>Select which one you want and </a:t>
            </a:r>
          </a:p>
          <a:p>
            <a:r>
              <a:rPr lang="en-ZA" dirty="0" smtClean="0"/>
              <a:t>Select Go To</a:t>
            </a:r>
            <a:endParaRPr lang="en-ZA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2" t="25908" r="22933" b="45060"/>
          <a:stretch/>
        </p:blipFill>
        <p:spPr bwMode="auto">
          <a:xfrm>
            <a:off x="3813754" y="1723369"/>
            <a:ext cx="5294671" cy="212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94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74514"/>
          </a:xfrm>
        </p:spPr>
        <p:txBody>
          <a:bodyPr/>
          <a:lstStyle/>
          <a:p>
            <a:r>
              <a:rPr lang="en-ZA" dirty="0" smtClean="0"/>
              <a:t>Hyperlinks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18149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Word is able to hyperlink to:</a:t>
            </a:r>
          </a:p>
          <a:p>
            <a:r>
              <a:rPr lang="en-ZA" dirty="0" smtClean="0"/>
              <a:t>A bookmark in the document</a:t>
            </a:r>
          </a:p>
          <a:p>
            <a:r>
              <a:rPr lang="en-ZA" dirty="0" smtClean="0"/>
              <a:t>Another file (does not have to be a Word document)</a:t>
            </a:r>
          </a:p>
          <a:p>
            <a:r>
              <a:rPr lang="en-ZA" dirty="0" smtClean="0"/>
              <a:t>A web page</a:t>
            </a:r>
          </a:p>
          <a:p>
            <a:r>
              <a:rPr lang="en-ZA" dirty="0" smtClean="0"/>
              <a:t>A new document</a:t>
            </a:r>
          </a:p>
          <a:p>
            <a:r>
              <a:rPr lang="en-ZA" dirty="0" smtClean="0"/>
              <a:t>An email address</a:t>
            </a:r>
          </a:p>
          <a:p>
            <a:r>
              <a:rPr lang="en-ZA" dirty="0" smtClean="0"/>
              <a:t>You can display text when people hover on the hyperlink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128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2" t="31048" r="12450" b="27016"/>
          <a:stretch/>
        </p:blipFill>
        <p:spPr bwMode="auto">
          <a:xfrm>
            <a:off x="259827" y="1340768"/>
            <a:ext cx="841524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02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Cross Reference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This is similar to a hyperlink in that you can tie in to a word or picture in the document</a:t>
            </a:r>
          </a:p>
          <a:p>
            <a:r>
              <a:rPr lang="en-ZA" dirty="0" smtClean="0"/>
              <a:t>You can various reference types </a:t>
            </a:r>
          </a:p>
          <a:p>
            <a:r>
              <a:rPr lang="en-ZA" dirty="0" smtClean="0"/>
              <a:t>And you can decide what you want to display e.g. page number</a:t>
            </a:r>
          </a:p>
          <a:p>
            <a:r>
              <a:rPr lang="en-ZA" dirty="0" smtClean="0"/>
              <a:t>You can also choose to hyperlink to the original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637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 t="26613" r="30292" b="29637"/>
          <a:stretch/>
        </p:blipFill>
        <p:spPr bwMode="auto">
          <a:xfrm>
            <a:off x="251520" y="548680"/>
            <a:ext cx="392307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164" y="3892406"/>
            <a:ext cx="27238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Showing reference types</a:t>
            </a:r>
            <a:endParaRPr lang="en-Z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26512" r="30797" b="29940"/>
          <a:stretch/>
        </p:blipFill>
        <p:spPr bwMode="auto">
          <a:xfrm>
            <a:off x="4860032" y="2078128"/>
            <a:ext cx="3893574" cy="31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35757" y="5320641"/>
            <a:ext cx="3070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 smtClean="0"/>
              <a:t>What do you want to display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774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2010618"/>
          </a:xfrm>
        </p:spPr>
        <p:txBody>
          <a:bodyPr/>
          <a:lstStyle/>
          <a:p>
            <a:r>
              <a:rPr lang="en-ZA" sz="4000" dirty="0" smtClean="0"/>
              <a:t>Reviewing and tracking changes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1"/>
            <a:ext cx="8229600" cy="3494013"/>
          </a:xfrm>
        </p:spPr>
        <p:txBody>
          <a:bodyPr/>
          <a:lstStyle/>
          <a:p>
            <a:r>
              <a:rPr lang="en-ZA" dirty="0" smtClean="0"/>
              <a:t>We use this when we are sharing a document between people</a:t>
            </a:r>
          </a:p>
          <a:p>
            <a:r>
              <a:rPr lang="en-ZA" dirty="0" smtClean="0"/>
              <a:t>Pages 184 to 187 deals with this topic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790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Electronic Forms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 smtClean="0"/>
              <a:t>If you had decided to distribute your survey using electronic forms this section would be very beneficial because you could import the data directly from the form to a Spreadsheet.</a:t>
            </a:r>
          </a:p>
          <a:p>
            <a:pPr marL="0" indent="0">
              <a:buNone/>
            </a:pPr>
            <a:r>
              <a:rPr lang="en-ZA" dirty="0" smtClean="0"/>
              <a:t>This prevents you having to capture the data yourself.</a:t>
            </a:r>
          </a:p>
          <a:p>
            <a:pPr marL="0" indent="0">
              <a:buNone/>
            </a:pPr>
            <a:r>
              <a:rPr lang="en-ZA" dirty="0" smtClean="0"/>
              <a:t>You would use </a:t>
            </a:r>
            <a:br>
              <a:rPr lang="en-ZA" dirty="0" smtClean="0"/>
            </a:br>
            <a:r>
              <a:rPr lang="en-ZA" dirty="0" smtClean="0"/>
              <a:t>legacy forms controls</a:t>
            </a:r>
          </a:p>
          <a:p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7" t="3007" r="39616" b="67439"/>
          <a:stretch/>
        </p:blipFill>
        <p:spPr bwMode="auto">
          <a:xfrm>
            <a:off x="4788024" y="4293096"/>
            <a:ext cx="2948203" cy="216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454063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">
  <a:themeElements>
    <a:clrScheme name="cool cat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E2E3EA"/>
      </a:accent1>
      <a:accent2>
        <a:srgbClr val="669999"/>
      </a:accent2>
      <a:accent3>
        <a:srgbClr val="FFFFFF"/>
      </a:accent3>
      <a:accent4>
        <a:srgbClr val="000000"/>
      </a:accent4>
      <a:accent5>
        <a:srgbClr val="EEEFF3"/>
      </a:accent5>
      <a:accent6>
        <a:srgbClr val="5C8A8A"/>
      </a:accent6>
      <a:hlink>
        <a:srgbClr val="224EBC"/>
      </a:hlink>
      <a:folHlink>
        <a:srgbClr val="BC4932"/>
      </a:folHlink>
    </a:clrScheme>
    <a:fontScheme name="cool c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 ca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 ca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 ca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 cat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E2E3EA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EEFF3"/>
        </a:accent5>
        <a:accent6>
          <a:srgbClr val="5C8A8A"/>
        </a:accent6>
        <a:hlink>
          <a:srgbClr val="224EBC"/>
        </a:hlink>
        <a:folHlink>
          <a:srgbClr val="BC49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</Template>
  <TotalTime>245</TotalTime>
  <Words>247</Words>
  <Application>Microsoft Office PowerPoint</Application>
  <PresentationFormat>On-screen Show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teaching</vt:lpstr>
      <vt:lpstr>Word Processing</vt:lpstr>
      <vt:lpstr>Term 1- Bookmarks</vt:lpstr>
      <vt:lpstr>To find a bookmark</vt:lpstr>
      <vt:lpstr>Hyperlinks</vt:lpstr>
      <vt:lpstr>PowerPoint Presentation</vt:lpstr>
      <vt:lpstr>Cross Reference</vt:lpstr>
      <vt:lpstr>PowerPoint Presentation</vt:lpstr>
      <vt:lpstr>Reviewing and tracking changes</vt:lpstr>
      <vt:lpstr>Electronic Forms</vt:lpstr>
      <vt:lpstr>Mail Merge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Processing</dc:title>
  <dc:creator>HS Cat</dc:creator>
  <cp:lastModifiedBy>HS Cat</cp:lastModifiedBy>
  <cp:revision>19</cp:revision>
  <dcterms:created xsi:type="dcterms:W3CDTF">2018-05-18T07:32:31Z</dcterms:created>
  <dcterms:modified xsi:type="dcterms:W3CDTF">2018-05-21T10:33:33Z</dcterms:modified>
</cp:coreProperties>
</file>